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3F0218-CEEB-4640-97DD-0E059D41CD1F}">
  <a:tblStyle styleId="{8E3F0218-CEEB-4640-97DD-0E059D41CD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c53f4f8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c53f4f8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c53f4f8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c53f4f8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c53f4f80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c53f4f80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serialNumber: 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“G8B320EF6F11”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“veículo qualquer”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4c53f4f8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4c53f4f8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c53f4f80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c53f4f80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c53f4f8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c53f4f8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c53f4f8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4c53f4f8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4c53f4f80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4c53f4f80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c53f4f80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c53f4f80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a MultiCall, the network and HTTP overhead remains at the cost of a single request. </a:t>
            </a:r>
            <a:r>
              <a:rPr lang="en"/>
              <a:t>Refer to StatusData and KnownId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4c53f4f8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4c53f4f8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feed API works with a token that is passed on every request and sent back with the payload on every response.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c53f4f8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c53f4f8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c53f4f8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c53f4f8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requests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4c53f4f80_0_3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4c53f4f8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c53f4f80_0_6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c53f4f80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d1d793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d1d793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(Application Program Interface) call is a request to the server with some instructions. Verb (action) and Noun (object). Building block approach.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4c53f4f80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4c53f4f80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(JavaScript Object Notation) is a lightweight data-interchange format, subset of the C-family.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c53f4f80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c53f4f80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82fc5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82fc5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739d95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739d95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SDK - Software Development Kit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c53f4f80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4c53f4f8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request syntax is ugly. Wrapper and Runner. Warning about the Runner. Reference page.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c53f4f8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4c53f4f8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my.geotab.com" TargetMode="External"/><Relationship Id="rId3" Type="http://schemas.openxmlformats.org/officeDocument/2006/relationships/hyperlink" Target="https://www.geotab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hyperlink" Target="https://my.geotab.com" TargetMode="External"/><Relationship Id="rId4" Type="http://schemas.openxmlformats.org/officeDocument/2006/relationships/hyperlink" Target="https://www.geotab.com/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4477B"/>
              </a:gs>
              <a:gs pos="100000">
                <a:srgbClr val="0080B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36400"/>
            <a:ext cx="852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220475"/>
            <a:ext cx="8520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0" y="705249"/>
            <a:ext cx="2142325" cy="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1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105774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4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2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11700" y="105774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757905" y="105774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0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divider slid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80B2"/>
              </a:gs>
              <a:gs pos="100000">
                <a:srgbClr val="24477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type="ctrTitle"/>
          </p:nvPr>
        </p:nvSpPr>
        <p:spPr>
          <a:xfrm>
            <a:off x="311700" y="445025"/>
            <a:ext cx="852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None/>
              <a:defRPr sz="3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311700" y="1229100"/>
            <a:ext cx="8520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05774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/ URLs (white text)">
  <p:cSld name="CUSTOM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○"/>
              <a:defRPr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i="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i="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Roboto"/>
              <a:buChar char="■"/>
              <a:defRPr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6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 sz="1800"/>
            </a:lvl5pPr>
            <a:lvl6pPr indent="-298450" lvl="5" marL="2743200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 sz="1800"/>
            </a:lvl6pPr>
            <a:lvl7pPr indent="-298450" lvl="6" marL="3200400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 sz="1800"/>
            </a:lvl7pPr>
            <a:lvl8pPr indent="-298450" lvl="7" marL="3657600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 sz="1800"/>
            </a:lvl8pPr>
            <a:lvl9pPr indent="-298450" lvl="8" marL="4114800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1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05774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4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2">
  <p:cSld name="CUSTOM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05774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757905" y="105774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divider slid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4477B"/>
              </a:gs>
              <a:gs pos="100000">
                <a:srgbClr val="0080B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ctrTitle"/>
          </p:nvPr>
        </p:nvSpPr>
        <p:spPr>
          <a:xfrm>
            <a:off x="311700" y="445025"/>
            <a:ext cx="852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None/>
              <a:defRPr sz="3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311700" y="1229100"/>
            <a:ext cx="8520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1700" y="105774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1 with subtitle">
  <p:cSld name="CUSTOM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47890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7"/>
          <p:cNvSpPr txBox="1"/>
          <p:nvPr>
            <p:ph idx="2" type="title"/>
          </p:nvPr>
        </p:nvSpPr>
        <p:spPr>
          <a:xfrm>
            <a:off x="311700" y="914773"/>
            <a:ext cx="8520600" cy="432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4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2 with subtitle">
  <p:cSld name="CUSTOM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47889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4757905" y="1478896"/>
            <a:ext cx="40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1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6051540" y="1786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MyGeotab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Visit Geotab.com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title"/>
          </p:nvPr>
        </p:nvSpPr>
        <p:spPr>
          <a:xfrm>
            <a:off x="311700" y="914773"/>
            <a:ext cx="8520600" cy="432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564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subtitle">
  <p:cSld name="CUSTOM_2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47890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Roboto"/>
              <a:buChar char="■"/>
              <a:defRPr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title"/>
          </p:nvPr>
        </p:nvSpPr>
        <p:spPr>
          <a:xfrm>
            <a:off x="311700" y="914773"/>
            <a:ext cx="8520600" cy="432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80B2"/>
              </a:gs>
              <a:gs pos="100000">
                <a:srgbClr val="24477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ctrTitle"/>
          </p:nvPr>
        </p:nvSpPr>
        <p:spPr>
          <a:xfrm>
            <a:off x="311700" y="1436400"/>
            <a:ext cx="852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311700" y="2220475"/>
            <a:ext cx="8520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0" y="705249"/>
            <a:ext cx="2142325" cy="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/>
              <a:buChar char="■"/>
              <a:defRPr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 rtl="0" algn="r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hyperlink" Target="https://geotab.github.io/sdk/software/api/runner.html#JTdCJTIyamF2YXNjcmlwdCUyMiUzQSUyMmxldCUyMGludGVydmFsJTIwJTNEJTIwNSUyQyU1Q3IlNUNuc3RhcnREYXRlJTIwJTNEJTIwbmV3JTIwRGF0ZShuZXclMjBEYXRlKCkuc2V0U2Vjb25kcyhuZXclMjBEYXRlKCkuZ2V0U2Vjb25kcygpJTIwLSUyMGludGVydmFsKSklMkMlNUNyJTVDbnZlcnNpb25OdW1iZXIlMjAlM0QlMjBudWxsJTJDJTVDciU1Q25ydW5uZXIlMjAlM0QlMjBzZXRJbnRlcnZhbChmZXRjaGVyJTJDJTIwMTAwMCUyMColMjBpbnRlcnZhbCklM0IlNUNyJTVDbiU1Q3IlNUNuZnVuY3Rpb24lMjBmZXRjaGVyKCklMjAlN0IlNUNyJTVDbiUyMCUyMCUyMCUyMGxldCUyMGxvZ1BhcmFtcyUyMCUzRCUyMCU3QiU1Q3IlNUNuJTIwJTIwJTIwJTIwJTIwJTIwJTIwJTIwJTVDJTIydHlwZU5hbWUlNUMlMjIlMjAlM0ElMjAlNUMlMjJMb2dSZWNvcmQlNUMlMjIlMkMlNUNyJTVDbiUyMCUyMCUyMCUyMCUyMCUyMCUyMCUyMCU1QyUyMnJlc3VsdHNMaW1pdCU1QyUyMiUyMCUzQSUyMDEwMDAwJTVDciU1Q24lMjAlMjAlMjAlMjAlN0QlM0IlNUNyJTVDbiUyMCUyMCUyMCUyMCU1Q3IlNUNuJTIwJTIwJTIwJTIwaWYlMjAodmVyc2lvbk51bWJlciklMjAlN0IlNUNyJTVDbiUyMCUyMCUyMCUyMCUyMCUyMCUyMCUyMGxvZ1BhcmFtcy5mcm9tVmVyc2lvbiUyMCUzRCUyMHZlcnNpb25OdW1iZXIlM0IlNUNyJTVDbiUyMCUyMCUyMCUyMCU3RCU1Q3IlNUNuJTIwJTIwJTIwJTIwZWxzZSU3QiU1Q3IlNUNuJTIwJTIwJTIwJTIwJTIwJTIwJTIwJTIwbG9nUGFyYW1zLnNlYXJjaCUyMCUzRCUyMCU3QiU1QyUyMmZyb21EYXRlJTVDJTIyJTIwJTNBJTIwc3RhcnREYXRlJTdEJTNCJTVDciU1Q24lMjAlMjAlMjAlMjAlN0QlNUNyJTVDbiU1Q3IlNUNuJTIwJTIwJTIwJTIwYXBpLmNhbGwoJTVDJTIyR2V0RmVlZCU1QyUyMiUyQyUyMGxvZ1BhcmFtcyUyQyUyMGZ1bmN0aW9uKGxvZ3MpJTIwJTdCJTVDciU1Q24lMjAlMjAlMjAlMjAlMjAlMjAlMjAlMjB2ZXJzaW9uTnVtYmVyJTIwJTNEJTIwbG9ncy50b1ZlcnNpb24lM0IlNUNyJTVDbiUyMCUyMCUyMCUyMCUyMCUyMCUyMCUyMGNvbnNvbGUubG9nKGxvZ3MuZGF0YSklM0IlNUNyJTVDbiUyMCUyMCUyMCUyMCU3RCklM0IlNUNyJTVDbiU3RCU1Q3IlNUNuJTVDciU1Q24lNUNyJTVDbiUyMiUyQyUyMmNzcyUyMiUzQSUyMiUyMiUyQyUyMmh0bWwlMjIlM0ElMjIlMjIlMkMlMjJvcHRpb25zJTIyJTNBJTdCJTIyanMlMjIlM0F0cnVlJTJDJTIyY3NzJTIyJTNBZmFsc2UlMkMlMjJodG1sJTIyJTNBZmFsc2UlMkMlMjJjb25zb2xlJTIyJTNBZmFsc2UlMkMlMjJvdXRwdXQlMjIlM0FmYWxzZSU3RCU3RA==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hyperlink" Target="https://twitter.com/geotab" TargetMode="External"/><Relationship Id="rId13" Type="http://schemas.openxmlformats.org/officeDocument/2006/relationships/image" Target="../media/image34.png"/><Relationship Id="rId12" Type="http://schemas.openxmlformats.org/officeDocument/2006/relationships/hyperlink" Target="https://www.facebook.com/Geotab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hyperlink" Target="https://twitter.com/geotab" TargetMode="External"/><Relationship Id="rId9" Type="http://schemas.openxmlformats.org/officeDocument/2006/relationships/image" Target="../media/image37.png"/><Relationship Id="rId15" Type="http://schemas.openxmlformats.org/officeDocument/2006/relationships/image" Target="../media/image39.png"/><Relationship Id="rId14" Type="http://schemas.openxmlformats.org/officeDocument/2006/relationships/hyperlink" Target="https://twitter.com/geotab" TargetMode="External"/><Relationship Id="rId5" Type="http://schemas.openxmlformats.org/officeDocument/2006/relationships/image" Target="../media/image45.png"/><Relationship Id="rId6" Type="http://schemas.openxmlformats.org/officeDocument/2006/relationships/hyperlink" Target="https://www.linkedin.com/company/geotab" TargetMode="External"/><Relationship Id="rId7" Type="http://schemas.openxmlformats.org/officeDocument/2006/relationships/image" Target="../media/image36.png"/><Relationship Id="rId8" Type="http://schemas.openxmlformats.org/officeDocument/2006/relationships/hyperlink" Target="https://www.youtube.com/user/MyGeota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json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otab.github.io/sdk/software/introduction/" TargetMode="External"/><Relationship Id="rId4" Type="http://schemas.openxmlformats.org/officeDocument/2006/relationships/hyperlink" Target="https://community.geotab.com/" TargetMode="External"/><Relationship Id="rId5" Type="http://schemas.openxmlformats.org/officeDocument/2006/relationships/hyperlink" Target="https://www.youtube.com/playlist?list=PLstjZojhKtECW2sivJhM7UDeJ7vv4HEiX" TargetMode="External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311700" y="1436400"/>
            <a:ext cx="8520600" cy="747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Capacitación </a:t>
            </a:r>
            <a:r>
              <a:rPr lang="en"/>
              <a:t>SDK MyGeotab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2220475"/>
            <a:ext cx="8520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788C"/>
                </a:solidFill>
                <a:latin typeface="Verdana"/>
                <a:ea typeface="Verdana"/>
                <a:cs typeface="Verdana"/>
                <a:sym typeface="Verdana"/>
              </a:rPr>
              <a:t>Solutions Engineering</a:t>
            </a:r>
            <a:endParaRPr>
              <a:solidFill>
                <a:srgbClr val="6678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2: Obtener usuarios que son conductores</a:t>
            </a:r>
            <a:endParaRPr/>
          </a:p>
        </p:txBody>
      </p:sp>
      <p:sp>
        <p:nvSpPr>
          <p:cNvPr id="179" name="Google Shape;179;p27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238" y="1734550"/>
            <a:ext cx="4549525" cy="221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3: Adicionar dispositivo</a:t>
            </a:r>
            <a:endParaRPr/>
          </a:p>
        </p:txBody>
      </p:sp>
      <p:sp>
        <p:nvSpPr>
          <p:cNvPr id="186" name="Google Shape;186;p28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00" y="1827425"/>
            <a:ext cx="4676775" cy="206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r>
              <a:rPr lang="en"/>
              <a:t> 4: </a:t>
            </a:r>
            <a:r>
              <a:rPr lang="en"/>
              <a:t>Adicionar comentario a un dispositivo</a:t>
            </a:r>
            <a:endParaRPr/>
          </a:p>
        </p:txBody>
      </p:sp>
      <p:sp>
        <p:nvSpPr>
          <p:cNvPr id="193" name="Google Shape;193;p2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4662"/>
          <a:stretch/>
        </p:blipFill>
        <p:spPr>
          <a:xfrm>
            <a:off x="1776737" y="1730825"/>
            <a:ext cx="5590525" cy="232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r>
              <a:rPr lang="en"/>
              <a:t> 5: Remover dispositivo</a:t>
            </a:r>
            <a:endParaRPr/>
          </a:p>
        </p:txBody>
      </p:sp>
      <p:sp>
        <p:nvSpPr>
          <p:cNvPr id="200" name="Google Shape;200;p3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1689175"/>
            <a:ext cx="4705350" cy="240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Trabajando con los resultados</a:t>
            </a:r>
            <a:endParaRPr/>
          </a:p>
        </p:txBody>
      </p:sp>
      <p:sp>
        <p:nvSpPr>
          <p:cNvPr id="207" name="Google Shape;207;p3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75" y="1794901"/>
            <a:ext cx="5205250" cy="1806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Identificando errores</a:t>
            </a:r>
            <a:endParaRPr/>
          </a:p>
        </p:txBody>
      </p:sp>
      <p:sp>
        <p:nvSpPr>
          <p:cNvPr id="214" name="Google Shape;214;p3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650" y="1691800"/>
            <a:ext cx="5040699" cy="2265125"/>
          </a:xfrm>
          <a:prstGeom prst="rect">
            <a:avLst/>
          </a:prstGeom>
          <a:noFill/>
          <a:ln cap="flat" cmpd="sng" w="9525">
            <a:solidFill>
              <a:srgbClr val="00AE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Hacer llamadas consecutivas</a:t>
            </a:r>
            <a:endParaRPr/>
          </a:p>
        </p:txBody>
      </p:sp>
      <p:sp>
        <p:nvSpPr>
          <p:cNvPr id="221" name="Google Shape;221;p3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800" y="1371525"/>
            <a:ext cx="4976400" cy="313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Multicall</a:t>
            </a:r>
            <a:endParaRPr/>
          </a:p>
        </p:txBody>
      </p:sp>
      <p:sp>
        <p:nvSpPr>
          <p:cNvPr id="228" name="Google Shape;228;p3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38" y="994650"/>
            <a:ext cx="5757737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GetFeed</a:t>
            </a:r>
            <a:endParaRPr/>
          </a:p>
        </p:txBody>
      </p:sp>
      <p:sp>
        <p:nvSpPr>
          <p:cNvPr id="235" name="Google Shape;235;p3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38" y="2176825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983" y="2176825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233" y="2176825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4221" y="2176825"/>
            <a:ext cx="747000" cy="7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1986713" y="1368193"/>
            <a:ext cx="151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3718546" y="1368193"/>
            <a:ext cx="151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5460783" y="1368193"/>
            <a:ext cx="151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7254808" y="1368193"/>
            <a:ext cx="151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2137838" y="3272550"/>
            <a:ext cx="1263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1:00 PM</a:t>
            </a:r>
            <a:endParaRPr sz="1800">
              <a:solidFill>
                <a:srgbClr val="6969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3916096" y="3272550"/>
            <a:ext cx="1119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1:01 PM</a:t>
            </a:r>
            <a:endParaRPr sz="1800">
              <a:solidFill>
                <a:srgbClr val="6969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5730458" y="3272550"/>
            <a:ext cx="1119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1:02 PM</a:t>
            </a:r>
            <a:endParaRPr sz="1800">
              <a:solidFill>
                <a:srgbClr val="6969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7478233" y="3272550"/>
            <a:ext cx="1119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1:03 PM</a:t>
            </a:r>
            <a:endParaRPr sz="1800">
              <a:solidFill>
                <a:srgbClr val="6969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375088" y="2333100"/>
            <a:ext cx="1888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Número de Versión:</a:t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375088" y="3272550"/>
            <a:ext cx="1888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latin typeface="Roboto"/>
                <a:ea typeface="Roboto"/>
                <a:cs typeface="Roboto"/>
                <a:sym typeface="Roboto"/>
              </a:rPr>
              <a:t>Hora: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375100" y="4305650"/>
            <a:ext cx="1514100" cy="48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Exemplo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Ejercicios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167750"/>
            <a:ext cx="8466900" cy="28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 </a:t>
            </a:r>
            <a:r>
              <a:rPr lang="en"/>
              <a:t>10 usuarios en conductores.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Habilite la retroalimentación del conductor en 5 vehículos.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Obtener el recuento de eventos de una excepción en el mes anterior.</a:t>
            </a:r>
            <a:endParaRPr/>
          </a:p>
        </p:txBody>
      </p:sp>
      <p:sp>
        <p:nvSpPr>
          <p:cNvPr id="257" name="Google Shape;257;p3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99" name="Google Shape;99;p1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31016" y="3389975"/>
            <a:ext cx="1613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Dispositivo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896840" y="3389975"/>
            <a:ext cx="1613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Celular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135628" y="1155614"/>
            <a:ext cx="1613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Servidor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Gateway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7135628" y="2573839"/>
            <a:ext cx="1613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Servidor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(MyServer)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57" y="2159436"/>
            <a:ext cx="1814193" cy="12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687" y="2029669"/>
            <a:ext cx="835537" cy="148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>
            <a:off x="2573787" y="2770619"/>
            <a:ext cx="506700" cy="0"/>
          </a:xfrm>
          <a:prstGeom prst="straightConnector1">
            <a:avLst/>
          </a:prstGeom>
          <a:noFill/>
          <a:ln cap="flat" cmpd="sng" w="28575">
            <a:solidFill>
              <a:srgbClr val="696A6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flipH="1" rot="10800000">
            <a:off x="4368274" y="1440119"/>
            <a:ext cx="1495200" cy="1330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96A6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>
            <a:off x="6467739" y="1944120"/>
            <a:ext cx="0" cy="375000"/>
          </a:xfrm>
          <a:prstGeom prst="straightConnector1">
            <a:avLst/>
          </a:prstGeom>
          <a:noFill/>
          <a:ln cap="flat" cmpd="sng" w="28575">
            <a:solidFill>
              <a:srgbClr val="696A6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225" y="1035975"/>
            <a:ext cx="795050" cy="7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225" y="2432225"/>
            <a:ext cx="795050" cy="79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>
            <a:off x="6348752" y="3340370"/>
            <a:ext cx="0" cy="375000"/>
          </a:xfrm>
          <a:prstGeom prst="straightConnector1">
            <a:avLst/>
          </a:prstGeom>
          <a:noFill/>
          <a:ln cap="flat" cmpd="sng" w="28575">
            <a:solidFill>
              <a:srgbClr val="696A6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/>
          <p:nvPr/>
        </p:nvCxnSpPr>
        <p:spPr>
          <a:xfrm rot="10800000">
            <a:off x="6578313" y="3347125"/>
            <a:ext cx="8400" cy="361500"/>
          </a:xfrm>
          <a:prstGeom prst="straightConnector1">
            <a:avLst/>
          </a:prstGeom>
          <a:noFill/>
          <a:ln cap="flat" cmpd="sng" w="28575">
            <a:solidFill>
              <a:srgbClr val="696A6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12" y="3828475"/>
            <a:ext cx="868475" cy="8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7170075" y="4075225"/>
            <a:ext cx="1495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 Web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/>
        </p:nvSpPr>
        <p:spPr>
          <a:xfrm>
            <a:off x="719169" y="676553"/>
            <a:ext cx="19197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Sede corporativa: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Geotab Inc.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2440 Winston Park Drive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Oakville, Ontario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L6H 7V2, Canadá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Tel: +1.416.434.4309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www.geotab.com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1" y="711749"/>
            <a:ext cx="236175" cy="3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625" y="-74475"/>
            <a:ext cx="4339749" cy="24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/>
          <p:nvPr/>
        </p:nvSpPr>
        <p:spPr>
          <a:xfrm>
            <a:off x="0" y="2340525"/>
            <a:ext cx="9144000" cy="28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FD5DC"/>
                </a:solidFill>
              </a:rPr>
              <a:t>‹#›</a:t>
            </a:fld>
            <a:endParaRPr>
              <a:solidFill>
                <a:srgbClr val="CFD5DC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311700" y="2494801"/>
            <a:ext cx="1601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Canadá</a:t>
            </a:r>
            <a:endParaRPr b="1" sz="12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137 Glasgow Street,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Unit 340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Kitchener, Ontario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N2G 4X8, Canada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390667" y="2494801"/>
            <a:ext cx="1601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EUA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770 E. Pilot Rd, 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Suite A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Las Vegas, Nevada 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89119, EUA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4655400" y="2494800"/>
            <a:ext cx="1776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México 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Paseo de la Reforma 296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Juárez, 06600,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Cidade do México, México 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7005800" y="2494800"/>
            <a:ext cx="1601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Reino Unido</a:t>
            </a:r>
            <a:endParaRPr b="1" sz="12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Geotab GmbH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2 Eastbourne Terrace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Paddington, London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W2 6LG, Reino Unido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311700" y="3633165"/>
            <a:ext cx="1601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Alemanha</a:t>
            </a:r>
            <a:endParaRPr b="1" sz="12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Kaiserstr, 100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52314 Herzogenrath,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Alemanha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390675" y="3633165"/>
            <a:ext cx="1776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Espanha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Geotab GmbH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Calle de la Princesa, 43 2ºD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28008 Madrid,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Espanha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4655381" y="3633165"/>
            <a:ext cx="2013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China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Room 707, Mai Ke Long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Building, Science and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Technology Park, Nanshan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District, Shenzhen, Guang</a:t>
            </a:r>
            <a:b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Dong, China 518057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7005800" y="3633178"/>
            <a:ext cx="16011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Austrália</a:t>
            </a:r>
            <a:endParaRPr b="1" sz="12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Level 24 Westpac House,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91 King William Street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Adelaide SA 5000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788C"/>
                </a:solidFill>
                <a:latin typeface="Roboto"/>
                <a:ea typeface="Roboto"/>
                <a:cs typeface="Roboto"/>
                <a:sym typeface="Roboto"/>
              </a:rPr>
              <a:t>Austrália</a:t>
            </a:r>
            <a:endParaRPr sz="1000">
              <a:solidFill>
                <a:srgbClr val="6678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5">
            <a:alphaModFix/>
          </a:blip>
          <a:srcRect b="0" l="826" r="816" t="0"/>
          <a:stretch/>
        </p:blipFill>
        <p:spPr>
          <a:xfrm>
            <a:off x="5166394" y="402132"/>
            <a:ext cx="442000" cy="5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4813482" y="825853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6230277" y="594952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6354673" y="657144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6200449" y="802117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8029256" y="1898202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4979597" y="1098549"/>
            <a:ext cx="195903" cy="2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6">
            <a:alphaModFix/>
          </a:blip>
          <a:srcRect b="0" l="1559" r="1559" t="0"/>
          <a:stretch/>
        </p:blipFill>
        <p:spPr>
          <a:xfrm>
            <a:off x="7683098" y="911969"/>
            <a:ext cx="195903" cy="25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"/>
            <a:ext cx="91439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360913" y="328350"/>
            <a:ext cx="26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Vamos continuar conectados: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6147" y="1715272"/>
            <a:ext cx="358439" cy="34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7926" y="1758908"/>
            <a:ext cx="418699" cy="29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6057" y="1758908"/>
            <a:ext cx="366751" cy="29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2200" y="1670598"/>
            <a:ext cx="200518" cy="3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2226" y="786517"/>
            <a:ext cx="2464380" cy="81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</a:t>
            </a:r>
            <a:r>
              <a:rPr lang="en"/>
              <a:t> es “hacer una llamada</a:t>
            </a:r>
            <a:r>
              <a:rPr lang="en"/>
              <a:t> API”?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67750"/>
            <a:ext cx="8466900" cy="28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proceso de ejecutar un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Método</a:t>
            </a:r>
            <a:r>
              <a:rPr lang="en"/>
              <a:t> contra un </a:t>
            </a:r>
            <a:r>
              <a:rPr lang="en">
                <a:solidFill>
                  <a:schemeClr val="lt1"/>
                </a:solidFill>
              </a:rPr>
              <a:t>Objeto</a:t>
            </a:r>
            <a:r>
              <a:rPr lang="en"/>
              <a:t>. 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Ejemplos: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A184D"/>
                </a:solidFill>
              </a:rPr>
              <a:t>Get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Device</a:t>
            </a:r>
            <a:r>
              <a:rPr lang="en"/>
              <a:t> (Obtener Dispositivo)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A184D"/>
                </a:solidFill>
              </a:rPr>
              <a:t>Add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Zone</a:t>
            </a:r>
            <a:r>
              <a:rPr lang="en"/>
              <a:t> (Adicionar Zona)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A184D"/>
                </a:solidFill>
              </a:rPr>
              <a:t>Remove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User</a:t>
            </a:r>
            <a:r>
              <a:rPr lang="en"/>
              <a:t> (Remover Usuario)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A184D"/>
                </a:solidFill>
              </a:rPr>
              <a:t>Set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Rule</a:t>
            </a:r>
            <a:r>
              <a:rPr lang="en"/>
              <a:t> (Definir Regla)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A184D"/>
                </a:solidFill>
              </a:rPr>
              <a:t>GetFeed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LogRecord</a:t>
            </a:r>
            <a:r>
              <a:rPr lang="en"/>
              <a:t> (Obtener Feed del registro)</a:t>
            </a:r>
            <a:endParaRPr/>
          </a:p>
        </p:txBody>
      </p:sp>
      <p:sp>
        <p:nvSpPr>
          <p:cNvPr id="121" name="Google Shape;121;p20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463" y="25200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SDK de MyGeotab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67750"/>
            <a:ext cx="8466900" cy="28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Independiente</a:t>
            </a:r>
            <a:r>
              <a:rPr lang="en"/>
              <a:t> al lenguaje utilizado: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El lenguaje debe permitir solicitudes </a:t>
            </a:r>
            <a:r>
              <a:rPr lang="en">
                <a:solidFill>
                  <a:srgbClr val="EA184D"/>
                </a:solidFill>
              </a:rPr>
              <a:t>HTTPS</a:t>
            </a:r>
            <a:r>
              <a:rPr lang="en"/>
              <a:t> y </a:t>
            </a:r>
            <a:r>
              <a:rPr lang="en" u="sng">
                <a:solidFill>
                  <a:schemeClr val="hlink"/>
                </a:solidFill>
                <a:hlinkClick r:id="rId3"/>
              </a:rPr>
              <a:t>JSON</a:t>
            </a:r>
            <a:r>
              <a:rPr lang="en"/>
              <a:t>.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Clientes de la API: permiten diferentes funcionalidades (autenticación, gestión de sesiones, etc).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Geotab ofrece ambientes compatibles con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Ja</a:t>
            </a:r>
            <a:r>
              <a:rPr lang="en">
                <a:solidFill>
                  <a:schemeClr val="lt1"/>
                </a:solidFill>
              </a:rPr>
              <a:t>vaScript</a:t>
            </a:r>
            <a:r>
              <a:rPr lang="en"/>
              <a:t>, </a:t>
            </a:r>
            <a:r>
              <a:rPr lang="en">
                <a:solidFill>
                  <a:srgbClr val="EA184D"/>
                </a:solidFill>
              </a:rPr>
              <a:t>Python</a:t>
            </a:r>
            <a:r>
              <a:rPr lang="en"/>
              <a:t> y </a:t>
            </a:r>
            <a:r>
              <a:rPr lang="en">
                <a:solidFill>
                  <a:schemeClr val="lt1"/>
                </a:solidFill>
              </a:rPr>
              <a:t>.Net</a:t>
            </a:r>
            <a:r>
              <a:rPr lang="en"/>
              <a:t>.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 pueden utilizar otros lenguajes utilizando el estándar JSON para solicitudes web.</a:t>
            </a:r>
            <a:endParaRPr/>
          </a:p>
        </p:txBody>
      </p:sp>
      <p:sp>
        <p:nvSpPr>
          <p:cNvPr id="129" name="Google Shape;129;p2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400" y="534576"/>
            <a:ext cx="39357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67750"/>
            <a:ext cx="8466900" cy="28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Autenticación: </a:t>
            </a:r>
            <a:r>
              <a:rPr lang="en">
                <a:solidFill>
                  <a:schemeClr val="lt1"/>
                </a:solidFill>
              </a:rPr>
              <a:t>10</a:t>
            </a:r>
            <a:r>
              <a:rPr lang="en"/>
              <a:t> intentos por minuto (con o sin </a:t>
            </a:r>
            <a:r>
              <a:rPr lang="en"/>
              <a:t>éxito</a:t>
            </a:r>
            <a:r>
              <a:rPr lang="en"/>
              <a:t>).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SessionId: permite hasta 14 días sin realizar una nueva autenticación.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Recopilación de datos</a:t>
            </a:r>
            <a:r>
              <a:rPr lang="en"/>
              <a:t>: </a:t>
            </a:r>
            <a:r>
              <a:rPr lang="en">
                <a:solidFill>
                  <a:schemeClr val="lt1"/>
                </a:solidFill>
              </a:rPr>
              <a:t>50.000</a:t>
            </a:r>
            <a:r>
              <a:rPr lang="en"/>
              <a:t> registros y </a:t>
            </a:r>
            <a:r>
              <a:rPr lang="en">
                <a:solidFill>
                  <a:srgbClr val="EA184D"/>
                </a:solidFill>
              </a:rPr>
              <a:t>500</a:t>
            </a:r>
            <a:r>
              <a:rPr lang="en"/>
              <a:t> MB por solicitud.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Número máximo de solicitudes: </a:t>
            </a:r>
            <a:r>
              <a:rPr lang="en">
                <a:solidFill>
                  <a:schemeClr val="lt1"/>
                </a:solidFill>
              </a:rPr>
              <a:t>60</a:t>
            </a:r>
            <a:r>
              <a:rPr lang="en">
                <a:solidFill>
                  <a:schemeClr val="lt1"/>
                </a:solidFill>
              </a:rPr>
              <a:t> por minuto</a:t>
            </a:r>
            <a:r>
              <a:rPr lang="en"/>
              <a:t>.</a:t>
            </a:r>
            <a:endParaRPr/>
          </a:p>
        </p:txBody>
      </p:sp>
      <p:sp>
        <p:nvSpPr>
          <p:cNvPr id="137" name="Google Shape;137;p22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8" name="Google Shape;138;p22"/>
          <p:cNvGraphicFramePr/>
          <p:nvPr/>
        </p:nvGraphicFramePr>
        <p:xfrm>
          <a:off x="394750" y="43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{8E3F0218-CEEB-4640-97DD-0E059D41CD1F}</a:tableStyleId>
              </a:tblPr>
              <a:tblGrid>
                <a:gridCol w="8300800"/>
              </a:tblGrid>
              <a:tr h="602050">
                <a:tc>
                  <a:txBody>
                    <a:bodyPr/>
                    <a:lstStyle/>
                    <a:p>
                      <a:pPr indent="0" lvl="0" marL="5715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EA184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Atención</a:t>
                      </a:r>
                      <a:r>
                        <a:rPr b="1" lang="en" sz="1600">
                          <a:solidFill>
                            <a:srgbClr val="EA184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r>
                        <a:rPr lang="en" sz="1600">
                          <a:solidFill>
                            <a:srgbClr val="66788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se devolverá el error</a:t>
                      </a:r>
                      <a:r>
                        <a:rPr lang="en" sz="1600">
                          <a:solidFill>
                            <a:srgbClr val="66788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OverLimitException</a:t>
                      </a:r>
                      <a:r>
                        <a:rPr lang="en" sz="1600">
                          <a:solidFill>
                            <a:srgbClr val="66788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si se supera uno de los límites.</a:t>
                      </a:r>
                      <a:endParaRPr sz="1600">
                        <a:solidFill>
                          <a:srgbClr val="66788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rgbClr val="EA18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FD5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FD5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FD5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783" y="2821720"/>
            <a:ext cx="1354425" cy="13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Consola de Google Chrome</a:t>
            </a:r>
            <a:endParaRPr/>
          </a:p>
        </p:txBody>
      </p:sp>
      <p:sp>
        <p:nvSpPr>
          <p:cNvPr id="145" name="Google Shape;145;p2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23"/>
          <p:cNvGrpSpPr/>
          <p:nvPr/>
        </p:nvGrpSpPr>
        <p:grpSpPr>
          <a:xfrm>
            <a:off x="4074500" y="2337450"/>
            <a:ext cx="1194900" cy="927950"/>
            <a:chOff x="4074500" y="2337450"/>
            <a:chExt cx="1194900" cy="927950"/>
          </a:xfrm>
        </p:grpSpPr>
        <p:sp>
          <p:nvSpPr>
            <p:cNvPr id="147" name="Google Shape;147;p23"/>
            <p:cNvSpPr/>
            <p:nvPr/>
          </p:nvSpPr>
          <p:spPr>
            <a:xfrm>
              <a:off x="4221950" y="2337450"/>
              <a:ext cx="900000" cy="46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4074500" y="2871800"/>
              <a:ext cx="1194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tecla F12</a:t>
              </a:r>
              <a:endPara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69700" cy="348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475" y="587250"/>
            <a:ext cx="3728624" cy="36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a utilizar (ingles)</a:t>
            </a:r>
            <a:endParaRPr/>
          </a:p>
        </p:txBody>
      </p:sp>
      <p:sp>
        <p:nvSpPr>
          <p:cNvPr id="156" name="Google Shape;156;p24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67750"/>
            <a:ext cx="8466900" cy="2542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Página de referencia del SDK de MyGeotab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Geotab Community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YouTube: Dev Channel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575" y="484550"/>
            <a:ext cx="493650" cy="4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Runner</a:t>
            </a:r>
            <a:endParaRPr/>
          </a:p>
        </p:txBody>
      </p:sp>
      <p:sp>
        <p:nvSpPr>
          <p:cNvPr id="164" name="Google Shape;164;p2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37" y="1341351"/>
            <a:ext cx="6936925" cy="3101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1: Obtener dispositivo</a:t>
            </a:r>
            <a:endParaRPr/>
          </a:p>
        </p:txBody>
      </p:sp>
      <p:sp>
        <p:nvSpPr>
          <p:cNvPr id="171" name="Google Shape;171;p2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1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74" y="2276774"/>
            <a:ext cx="5330850" cy="2289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868" y="1252075"/>
            <a:ext cx="6848257" cy="67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tab 2019">
  <a:themeElements>
    <a:clrScheme name="Geotab 2019">
      <a:dk1>
        <a:srgbClr val="24477B"/>
      </a:dk1>
      <a:lt1>
        <a:srgbClr val="00AEEF"/>
      </a:lt1>
      <a:dk2>
        <a:srgbClr val="66788C"/>
      </a:dk2>
      <a:lt2>
        <a:srgbClr val="CFD5DC"/>
      </a:lt2>
      <a:accent1>
        <a:srgbClr val="EFF2F7"/>
      </a:accent1>
      <a:accent2>
        <a:srgbClr val="FFFFFF"/>
      </a:accent2>
      <a:accent3>
        <a:srgbClr val="93C83C"/>
      </a:accent3>
      <a:accent4>
        <a:srgbClr val="FAD201"/>
      </a:accent4>
      <a:accent5>
        <a:srgbClr val="EA184D"/>
      </a:accent5>
      <a:accent6>
        <a:srgbClr val="24477B"/>
      </a:accent6>
      <a:hlink>
        <a:srgbClr val="00AEEF"/>
      </a:hlink>
      <a:folHlink>
        <a:srgbClr val="00AEE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tab 2019">
  <a:themeElements>
    <a:clrScheme name="Geotab 2019">
      <a:dk1>
        <a:srgbClr val="24477B"/>
      </a:dk1>
      <a:lt1>
        <a:srgbClr val="00AEEF"/>
      </a:lt1>
      <a:dk2>
        <a:srgbClr val="66788C"/>
      </a:dk2>
      <a:lt2>
        <a:srgbClr val="CFD5DC"/>
      </a:lt2>
      <a:accent1>
        <a:srgbClr val="EFF2F7"/>
      </a:accent1>
      <a:accent2>
        <a:srgbClr val="FFFFFF"/>
      </a:accent2>
      <a:accent3>
        <a:srgbClr val="93C83C"/>
      </a:accent3>
      <a:accent4>
        <a:srgbClr val="FAD201"/>
      </a:accent4>
      <a:accent5>
        <a:srgbClr val="EA184D"/>
      </a:accent5>
      <a:accent6>
        <a:srgbClr val="24477B"/>
      </a:accent6>
      <a:hlink>
        <a:srgbClr val="00AEEF"/>
      </a:hlink>
      <a:folHlink>
        <a:srgbClr val="00AEE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